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04" r:id="rId5"/>
    <p:sldId id="288" r:id="rId6"/>
    <p:sldId id="295" r:id="rId7"/>
    <p:sldId id="267" r:id="rId8"/>
    <p:sldId id="309" r:id="rId9"/>
    <p:sldId id="308" r:id="rId10"/>
    <p:sldId id="294" r:id="rId11"/>
    <p:sldId id="290" r:id="rId12"/>
    <p:sldId id="310" r:id="rId13"/>
    <p:sldId id="289" r:id="rId14"/>
    <p:sldId id="299" r:id="rId15"/>
    <p:sldId id="311" r:id="rId16"/>
    <p:sldId id="312" r:id="rId17"/>
    <p:sldId id="314" r:id="rId18"/>
    <p:sldId id="315" r:id="rId19"/>
    <p:sldId id="300" r:id="rId20"/>
    <p:sldId id="316" r:id="rId21"/>
    <p:sldId id="269" r:id="rId22"/>
    <p:sldId id="317" r:id="rId23"/>
    <p:sldId id="282" r:id="rId24"/>
    <p:sldId id="284" r:id="rId25"/>
    <p:sldId id="303" r:id="rId26"/>
    <p:sldId id="287" r:id="rId27"/>
    <p:sldId id="293" r:id="rId28"/>
    <p:sldId id="305" r:id="rId29"/>
    <p:sldId id="302" r:id="rId30"/>
    <p:sldId id="307" r:id="rId31"/>
    <p:sldId id="318" r:id="rId32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9" autoAdjust="0"/>
    <p:restoredTop sz="94265" autoAdjust="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23AD615-F7B9-4CA9-9630-D989E6B4EEBC}" type="datetime1">
              <a:rPr lang="de-DE" smtClean="0"/>
              <a:pPr algn="r" rtl="0"/>
              <a:t>07.01.2018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de-DE" smtClean="0"/>
              <a:pPr algn="r"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20BF37A-35FB-46AF-80C3-B0D3242F2FFD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 smtClean="0"/>
              <a:t>Textmasterformat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1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10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13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14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077743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946266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077743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077743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946266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24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25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26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946266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28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de-DE" smtClean="0"/>
              <a:pPr rtl="0"/>
              <a:t>8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82280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94626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A46BD94-2FD0-40AA-9E78-13B3B4B10815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413538117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C70AB1F-8569-428E-B42A-26EA39748EB7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85757570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8341A09-17F0-4FA8-8CAC-4F6FB8D3075D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3226487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5292518-4F25-43B4-8A56-ADBE8058AA48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59476888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70E1608-88FC-4497-8BA7-659ADFFD9BF4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37862013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232C972-70D1-4B70-8EE5-7BBCC119397C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1074621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C4366C3-693F-490B-A84F-9FC931FD04DF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68855271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7A31B2A-AB3A-4637-AC48-38428E02F02D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26159579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4BC3A19-0FB1-49CB-8436-DF311B24FC75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74339945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8F9FAA6-5575-4D21-B925-B40C97EC2811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82885856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383949036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 smtClean="0"/>
              <a:t>Textmasterformate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704429E-A966-41CF-88B9-6DE8F3671E8E}" type="datetime1">
              <a:rPr lang="de-DE" smtClean="0"/>
              <a:pPr/>
              <a:t>07.01.2018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9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789040"/>
            <a:ext cx="12188825" cy="1224136"/>
          </a:xfrm>
        </p:spPr>
        <p:txBody>
          <a:bodyPr rtlCol="0" anchor="ctr">
            <a:noAutofit/>
          </a:bodyPr>
          <a:lstStyle/>
          <a:p>
            <a:pPr algn="r" rtl="0"/>
            <a:r>
              <a:rPr lang="de-CH" sz="5000" b="1" noProof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2-TAGESREISE NACH ENGELBERG</a:t>
            </a:r>
            <a:endParaRPr lang="de-CH" sz="5000" b="1" noProof="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12188825" cy="792088"/>
          </a:xfrm>
        </p:spPr>
        <p:txBody>
          <a:bodyPr rtlCol="0">
            <a:normAutofit/>
          </a:bodyPr>
          <a:lstStyle/>
          <a:p>
            <a:pPr algn="r" rtl="0"/>
            <a:r>
              <a:rPr lang="de-CH" sz="4400" b="1" noProof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24. + 25. JUNI 2017</a:t>
            </a:r>
            <a:endParaRPr lang="de-CH" sz="4400" b="1" noProof="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88825" cy="792088"/>
          </a:xfrm>
        </p:spPr>
        <p:txBody>
          <a:bodyPr rtlCol="0">
            <a:normAutofit/>
          </a:bodyPr>
          <a:lstStyle/>
          <a:p>
            <a:pPr algn="ctr" rtl="0"/>
            <a:r>
              <a:rPr lang="de-CH" sz="4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Pause</a:t>
            </a:r>
            <a:endParaRPr lang="de-CH" sz="4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7868" y="260648"/>
            <a:ext cx="9721080" cy="1296144"/>
          </a:xfrm>
        </p:spPr>
        <p:txBody>
          <a:bodyPr rtlCol="0" anchor="ctr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Die andere Gruppe gönnte sich den Barfussweg um den </a:t>
            </a:r>
            <a:r>
              <a:rPr lang="de-CH" sz="2400" noProof="0" dirty="0" smtClean="0">
                <a:latin typeface="Arial Black" pitchFamily="34" charset="0"/>
              </a:rPr>
              <a:t>Herzlisee</a:t>
            </a:r>
            <a:r>
              <a:rPr lang="de-CH" sz="2400" noProof="0" dirty="0" smtClean="0">
                <a:latin typeface="Arial Black" pitchFamily="34" charset="0"/>
              </a:rPr>
              <a:t>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15" name="Inhaltsplatzhalter 14" descr="IMG_23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66420" y="2060848"/>
            <a:ext cx="4703763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nhaltsplatzhalter 16" descr="IMG_23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269876" y="2060848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7868" y="332656"/>
            <a:ext cx="9721080" cy="1224136"/>
          </a:xfrm>
        </p:spPr>
        <p:txBody>
          <a:bodyPr rtlCol="0" anchor="ctr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Vor der grossen Wanderung gab es eine Stärkung.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12" name="Inhaltsplatzhalter 11" descr="IMG_39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30316" y="1772816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nhaltsplatzhalter 13" descr="IMG_233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8614692" y="1772816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 descr="IMG_2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812" y="1772816"/>
            <a:ext cx="410445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88825" cy="792088"/>
          </a:xfrm>
        </p:spPr>
        <p:txBody>
          <a:bodyPr rtlCol="0">
            <a:normAutofit/>
          </a:bodyPr>
          <a:lstStyle/>
          <a:p>
            <a:pPr rtl="0"/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Brunni</a:t>
            </a:r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pfad</a:t>
            </a:r>
            <a:endParaRPr lang="de-CH" sz="4400" b="1" noProof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88825" cy="792088"/>
          </a:xfrm>
        </p:spPr>
        <p:txBody>
          <a:bodyPr rtlCol="0">
            <a:normAutofit/>
          </a:bodyPr>
          <a:lstStyle/>
          <a:p>
            <a:pPr rtl="0"/>
            <a:r>
              <a:rPr lang="de-CH" sz="44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Walen </a:t>
            </a:r>
            <a:r>
              <a:rPr lang="de-CH" sz="44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pfad</a:t>
            </a:r>
            <a:endParaRPr lang="de-CH" sz="4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391816"/>
          </a:xfrm>
        </p:spPr>
        <p:txBody>
          <a:bodyPr rtlCol="0" anchor="t">
            <a:normAutofit fontScale="90000"/>
          </a:bodyPr>
          <a:lstStyle/>
          <a:p>
            <a:pPr rtl="0"/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Von der Fell-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Chrüzhütte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nach 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Oberrickenbach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sind die 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Walenpfad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Wanderfrauen mit der Gondelbahn gefahren.</a:t>
            </a:r>
            <a:b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Die 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Brunnipfad</a:t>
            </a:r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Wanderfrauen haben die Luftseilbahn Richtung Engelberg genommen.</a:t>
            </a:r>
            <a:endParaRPr lang="de-CH" sz="2400" noProof="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Inhaltsplatzhalter 7" descr="IMG_39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69876" y="2279254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nhaltsplatzhalter 10" descr="IMG_234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166420" y="2276872"/>
            <a:ext cx="4703763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Das Abendessen genossen wir im Hotel Crystal in vollen Zügen. Das 3-gängige Nachtessen war ausgezeichnet.</a:t>
            </a:r>
            <a:endParaRPr lang="de-CH" sz="2400" noProof="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7" name="Inhaltsplatzhalter 16" descr="IMG-20170629-WA00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174532" y="1988840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nhaltsplatzhalter 14" descr="IMG-20170629-WA001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349996" y="1916832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Abendspaziergang in Engelberg und Schlummertrunk auf der Terrasse des Alpenclubs.</a:t>
            </a:r>
            <a:endParaRPr lang="de-CH" sz="2400" noProof="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Inhaltsplatzhalter 7" descr="IMG_39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89756" y="2060848"/>
            <a:ext cx="4320480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9" descr="IMG_391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54252" y="2060848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IMG_39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6581" y="2060848"/>
            <a:ext cx="45822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0"/>
            <a:ext cx="2566020" cy="6858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CH" sz="2400" b="1" dirty="0" smtClean="0">
                <a:latin typeface="Arial Black" pitchFamily="34" charset="0"/>
              </a:rPr>
              <a:t>Am Sonntag, den 25. Juni 2017 machten wir einen Spaziergang zu den Wasserfällen.</a:t>
            </a:r>
            <a:endParaRPr lang="de-CH" sz="2400" b="1" dirty="0">
              <a:latin typeface="Arial Black" pitchFamily="34" charset="0"/>
            </a:endParaRPr>
          </a:p>
        </p:txBody>
      </p:sp>
      <p:pic>
        <p:nvPicPr>
          <p:cNvPr id="4" name="Grafik 3" descr="IMG-20170629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4012" y="0"/>
            <a:ext cx="45365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 descr="IMG-20170629-WA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5325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05031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607840"/>
          </a:xfrm>
        </p:spPr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Nach dem Spaziergang wurde der Nachmittag individuell gestaltet. </a:t>
            </a:r>
            <a:br>
              <a:rPr lang="de-CH" sz="2400" noProof="0" dirty="0" smtClean="0">
                <a:latin typeface="Arial Black" pitchFamily="34" charset="0"/>
              </a:rPr>
            </a:br>
            <a:r>
              <a:rPr lang="de-CH" sz="2400" noProof="0" dirty="0" smtClean="0">
                <a:latin typeface="Arial Black" pitchFamily="34" charset="0"/>
              </a:rPr>
              <a:t>Essen, angeregte Diskussionen und der Jass durften nicht fehlen.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12" name="Inhaltsplatzhalter 11" descr="IMG_235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238428" y="2276872"/>
            <a:ext cx="4703763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9" descr="IMG_392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269876" y="2276872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1844" y="260648"/>
            <a:ext cx="10585176" cy="1536576"/>
          </a:xfrm>
        </p:spPr>
        <p:txBody>
          <a:bodyPr rtlCol="0" anchor="t">
            <a:normAutofit/>
          </a:bodyPr>
          <a:lstStyle/>
          <a:p>
            <a:r>
              <a:rPr lang="de-CH" sz="2400" noProof="0" dirty="0" smtClean="0">
                <a:latin typeface="Arial Black" pitchFamily="34" charset="0"/>
              </a:rPr>
              <a:t>Gut gelaunt bestiegen 26 reiselustige Turnerinnen um 7:00 Uhr den Zug von Illnau Richtung Innerschweiz. </a:t>
            </a:r>
            <a:br>
              <a:rPr lang="de-CH" sz="2400" noProof="0" dirty="0" smtClean="0">
                <a:latin typeface="Arial Black" pitchFamily="34" charset="0"/>
              </a:rPr>
            </a:br>
            <a:r>
              <a:rPr lang="de-CH" sz="2400" noProof="0" dirty="0" smtClean="0">
                <a:latin typeface="Arial Black" pitchFamily="34" charset="0"/>
              </a:rPr>
              <a:t>Um 9:30 Uhr trafen wir in Engelberg ein und brachten das Gepäck ins Hotel Crystal.</a:t>
            </a:r>
            <a:endParaRPr lang="de-CH" sz="2400" noProof="0" dirty="0"/>
          </a:p>
        </p:txBody>
      </p:sp>
      <p:pic>
        <p:nvPicPr>
          <p:cNvPr id="9" name="Inhaltsplatzhalter 8" descr="IMG_39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97868" y="1772816"/>
            <a:ext cx="273630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4" descr="Hotel Crystal in Engelb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4332" y="1844824"/>
            <a:ext cx="617220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65343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IMG-20170629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112568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feld 6"/>
          <p:cNvSpPr txBox="1"/>
          <p:nvPr/>
        </p:nvSpPr>
        <p:spPr>
          <a:xfrm>
            <a:off x="6310436" y="332656"/>
            <a:ext cx="5400600" cy="1296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de-CH" sz="2400" b="1" dirty="0" smtClean="0">
                <a:latin typeface="Arial Black" pitchFamily="34" charset="0"/>
              </a:rPr>
              <a:t>Müde, aber ganz glücklich, stiegen wir um 16:00 Uhr in den Zug ein und machten uns auf den Heimweg.</a:t>
            </a:r>
            <a:endParaRPr lang="de-CH" sz="2400" b="1" dirty="0">
              <a:latin typeface="Arial Black" pitchFamily="34" charset="0"/>
            </a:endParaRPr>
          </a:p>
        </p:txBody>
      </p:sp>
      <p:pic>
        <p:nvPicPr>
          <p:cNvPr id="4" name="Grafik 3" descr="IMG_3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0436" y="2060848"/>
            <a:ext cx="5072112" cy="41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05031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77988" y="188640"/>
            <a:ext cx="6742485" cy="10081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CH" sz="6000" b="1" dirty="0" smtClean="0">
                <a:latin typeface="Stencil" pitchFamily="82" charset="0"/>
              </a:rPr>
              <a:t>Impressionen</a:t>
            </a:r>
            <a:endParaRPr lang="de-CH" sz="6000" b="1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0315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Während der Wanderung sahen wir eine schöne Blumenvielfalt der Bergwelt.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16" name="Inhaltsplatzhalter 15" descr="DSCN00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8182644" y="1844824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nhaltsplatzhalter 7" descr="DSCN000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197868" y="1844824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IMG-20170629-WA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8188" y="1844824"/>
            <a:ext cx="403244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1964" y="381000"/>
            <a:ext cx="5976664" cy="1143000"/>
          </a:xfrm>
        </p:spPr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Und begegneten einer Horde von grauen Bergziegen.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7" name="Grafik 6" descr="IMG-20170629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2724" y="548680"/>
            <a:ext cx="307007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DSCN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2724" y="3933056"/>
            <a:ext cx="307007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nhaltsplatzhalter 12" descr="DSCN001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33972" y="1628800"/>
            <a:ext cx="59944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65343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88825" cy="792088"/>
          </a:xfrm>
        </p:spPr>
        <p:txBody>
          <a:bodyPr rtlCol="0">
            <a:normAutofit/>
          </a:bodyPr>
          <a:lstStyle/>
          <a:p>
            <a:pPr rtl="0"/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Blick auf Engelberg</a:t>
            </a:r>
            <a:endParaRPr lang="de-CH" sz="4400" b="1" noProof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6065912"/>
            <a:ext cx="12188825" cy="792088"/>
          </a:xfrm>
        </p:spPr>
        <p:txBody>
          <a:bodyPr rtlCol="0">
            <a:normAutofit/>
          </a:bodyPr>
          <a:lstStyle/>
          <a:p>
            <a:pPr algn="ctr"/>
            <a:r>
              <a:rPr lang="de-CH" sz="4400" noProof="0" dirty="0" smtClean="0">
                <a:solidFill>
                  <a:schemeClr val="bg1"/>
                </a:solidFill>
                <a:latin typeface="Stencil" pitchFamily="82" charset="0"/>
              </a:rPr>
              <a:t>Benediktiner Kloster Engelberg</a:t>
            </a:r>
            <a:endParaRPr lang="de-CH" sz="4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88825" cy="792088"/>
          </a:xfrm>
        </p:spPr>
        <p:txBody>
          <a:bodyPr rtlCol="0">
            <a:normAutofit/>
          </a:bodyPr>
          <a:lstStyle/>
          <a:p>
            <a:pPr algn="ctr" rtl="0"/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Engelberg</a:t>
            </a:r>
            <a:endParaRPr lang="de-CH" sz="4400" b="1" noProof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6300" y="0"/>
            <a:ext cx="7102525" cy="1268760"/>
          </a:xfrm>
        </p:spPr>
        <p:txBody>
          <a:bodyPr rtlCol="0" anchor="t">
            <a:noAutofit/>
          </a:bodyPr>
          <a:lstStyle/>
          <a:p>
            <a:r>
              <a:rPr lang="de-CH" sz="2400" noProof="0" dirty="0" smtClean="0">
                <a:latin typeface="Arial Black" pitchFamily="34" charset="0"/>
              </a:rPr>
              <a:t>So wäre die Aussicht bei schönem Wetter! (Fotos aufgenommen beim Rekognoszieren)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8" name="Grafik 7" descr="2017-12-26-PHOTO-0000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8667" y="4221088"/>
            <a:ext cx="379015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2017-12-26-PHOTO-00000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0316" y="980728"/>
            <a:ext cx="446449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IMG_3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65343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20000"/>
          </a:blip>
          <a:srcRect/>
          <a:tile tx="1143000" ty="0" sx="100000" sy="100000" flip="none" algn="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7606580" cy="6093296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de-CH" sz="44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Ein herzliches Dankeschön an Claudia, Cornelia und Fränzi für die toll organisierte Reise mit vielen bleibenden Eindrücken. Es war ein sehr gelungenes Wander-Wochenende, ausser dem Wetter!</a:t>
            </a:r>
            <a:r>
              <a:rPr lang="de-CH" sz="40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/>
            </a:r>
            <a:br>
              <a:rPr lang="de-CH" sz="40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</a:br>
            <a:endParaRPr lang="de-CH" sz="4000" b="1" noProof="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26260" y="6093296"/>
            <a:ext cx="2880320" cy="764704"/>
          </a:xfr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rtlCol="0">
            <a:noAutofit/>
          </a:bodyPr>
          <a:lstStyle/>
          <a:p>
            <a:pPr algn="r" rtl="0"/>
            <a:r>
              <a:rPr lang="de-CH" sz="28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Claudia </a:t>
            </a:r>
            <a:r>
              <a:rPr lang="de-CH" sz="28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Bienz</a:t>
            </a:r>
            <a:endParaRPr lang="de-CH" sz="2800" b="1" noProof="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 rtl="0"/>
            <a:r>
              <a:rPr lang="de-CH" sz="2800" b="1" noProof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Jamila Moser</a:t>
            </a:r>
          </a:p>
          <a:p>
            <a:pPr rtl="0"/>
            <a:endParaRPr lang="de-CH" sz="2800" b="1" noProof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5861" y="381000"/>
            <a:ext cx="5904656" cy="2183904"/>
          </a:xfrm>
        </p:spPr>
        <p:txBody>
          <a:bodyPr rtlCol="0" anchor="t">
            <a:normAutofit/>
          </a:bodyPr>
          <a:lstStyle/>
          <a:p>
            <a:r>
              <a:rPr lang="de-CH" sz="2400" noProof="0" dirty="0" smtClean="0">
                <a:latin typeface="Arial Black" pitchFamily="34" charset="0"/>
              </a:rPr>
              <a:t>Wir marschierten zur Talstation Klostermatte.</a:t>
            </a:r>
            <a:br>
              <a:rPr lang="de-CH" sz="2400" noProof="0" dirty="0" smtClean="0">
                <a:latin typeface="Arial Black" pitchFamily="34" charset="0"/>
              </a:rPr>
            </a:br>
            <a:r>
              <a:rPr lang="de-CH" sz="2400" noProof="0" dirty="0" smtClean="0">
                <a:latin typeface="Arial Black" pitchFamily="34" charset="0"/>
              </a:rPr>
              <a:t>Mit der Luftseilbahn fuhren wir zum </a:t>
            </a:r>
            <a:r>
              <a:rPr lang="de-CH" sz="2400" noProof="0" dirty="0" smtClean="0">
                <a:latin typeface="Arial Black" pitchFamily="34" charset="0"/>
              </a:rPr>
              <a:t>Ristis</a:t>
            </a:r>
            <a:r>
              <a:rPr lang="de-CH" sz="2400" noProof="0" dirty="0" smtClean="0">
                <a:latin typeface="Arial Black" pitchFamily="34" charset="0"/>
              </a:rPr>
              <a:t>. </a:t>
            </a:r>
            <a:br>
              <a:rPr lang="de-CH" sz="2400" noProof="0" dirty="0" smtClean="0">
                <a:latin typeface="Arial Black" pitchFamily="34" charset="0"/>
              </a:rPr>
            </a:br>
            <a:r>
              <a:rPr lang="de-CH" sz="2400" noProof="0" dirty="0" smtClean="0">
                <a:latin typeface="Arial Black" pitchFamily="34" charset="0"/>
              </a:rPr>
              <a:t>Dort trennten sich unsere Wege. </a:t>
            </a:r>
            <a:r>
              <a:rPr lang="de-CH" sz="1800" noProof="0" dirty="0" smtClean="0">
                <a:latin typeface="Arial Black" pitchFamily="34" charset="0"/>
              </a:rPr>
              <a:t/>
            </a:r>
            <a:br>
              <a:rPr lang="de-CH" sz="1800" noProof="0" dirty="0" smtClean="0">
                <a:latin typeface="Arial Black" pitchFamily="34" charset="0"/>
              </a:rPr>
            </a:br>
            <a:endParaRPr lang="de-CH" sz="1800" noProof="0" dirty="0">
              <a:latin typeface="Arial Black" pitchFamily="34" charset="0"/>
            </a:endParaRPr>
          </a:p>
        </p:txBody>
      </p:sp>
      <p:pic>
        <p:nvPicPr>
          <p:cNvPr id="9" name="Inhaltsplatzhalter 8" descr="IMG_23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57908" y="2420888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nhaltsplatzhalter 11" descr="IMG_232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7606580" y="0"/>
            <a:ext cx="4582245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IMG_2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6579" y="3356992"/>
            <a:ext cx="4582245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r>
              <a:rPr lang="de-CH" sz="2400" noProof="0" dirty="0" smtClean="0">
                <a:latin typeface="Arial Black" pitchFamily="34" charset="0"/>
              </a:rPr>
              <a:t>Eine Gruppe wanderte zur </a:t>
            </a:r>
            <a:r>
              <a:rPr lang="de-CH" sz="2400" noProof="0" dirty="0" smtClean="0">
                <a:latin typeface="Arial Black" pitchFamily="34" charset="0"/>
              </a:rPr>
              <a:t>Brunnihütte</a:t>
            </a:r>
            <a:r>
              <a:rPr lang="de-CH" sz="2400" noProof="0" dirty="0" smtClean="0">
                <a:latin typeface="Arial Black" pitchFamily="34" charset="0"/>
              </a:rPr>
              <a:t> und die anderen wählten die bequemere Variante, nämlich den Sessellift.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8" name="Inhaltsplatzhalter 7" descr="IMG_38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41884" y="1916832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nhaltsplatzhalter 11" descr="IMG_388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38428" y="1916832"/>
            <a:ext cx="4703763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10273207" cy="1143000"/>
          </a:xfrm>
        </p:spPr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Oben angekommen, wurden wir mit ein paar blauen Himmelflecken belohnt.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8" name="Inhaltsplatzhalter 7" descr="IMG_38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41884" y="1772816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nhaltsplatzhalter 11" descr="IMG_389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38428" y="1772816"/>
            <a:ext cx="2742009" cy="365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 descr="IMG_38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18748" y="1772816"/>
            <a:ext cx="292606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r>
              <a:rPr lang="de-CH" sz="2400" noProof="0" dirty="0" smtClean="0">
                <a:latin typeface="Arial Black" pitchFamily="34" charset="0"/>
              </a:rPr>
              <a:t>Entlang dem </a:t>
            </a:r>
            <a:r>
              <a:rPr lang="de-CH" sz="2400" noProof="0" dirty="0" smtClean="0">
                <a:latin typeface="Arial Black" pitchFamily="34" charset="0"/>
              </a:rPr>
              <a:t>Herzlisee</a:t>
            </a:r>
            <a:r>
              <a:rPr lang="de-CH" sz="2400" noProof="0" dirty="0" smtClean="0">
                <a:latin typeface="Arial Black" pitchFamily="34" charset="0"/>
              </a:rPr>
              <a:t> kühlten Sylvia und Bärbel ihre Füsse im kalten Bergwasser.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7" name="Inhaltsplatzhalter 6" descr="DSCN0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41884" y="1628800"/>
            <a:ext cx="4700587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9" descr="DSCN000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38428" y="1628800"/>
            <a:ext cx="4703763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10273207" cy="1143000"/>
          </a:xfrm>
        </p:spPr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In der </a:t>
            </a:r>
            <a:r>
              <a:rPr lang="de-CH" sz="2400" noProof="0" dirty="0" smtClean="0">
                <a:latin typeface="Arial Black" pitchFamily="34" charset="0"/>
              </a:rPr>
              <a:t>Brunnihütte</a:t>
            </a:r>
            <a:r>
              <a:rPr lang="de-CH" sz="2400" noProof="0" dirty="0" smtClean="0">
                <a:latin typeface="Arial Black" pitchFamily="34" charset="0"/>
              </a:rPr>
              <a:t> stärkten wir uns mit einem feinen Kneippteller.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7" name="Inhaltsplatzhalter 6" descr="DSCN0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97868" y="1700808"/>
            <a:ext cx="4700586" cy="352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nhaltsplatzhalter 9" descr="DSCN000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22404" y="1700808"/>
            <a:ext cx="2645866" cy="352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DSCN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8708" y="1772816"/>
            <a:ext cx="259228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3772" y="5805264"/>
            <a:ext cx="11855053" cy="792088"/>
          </a:xfrm>
        </p:spPr>
        <p:txBody>
          <a:bodyPr rtlCol="0">
            <a:normAutofit/>
          </a:bodyPr>
          <a:lstStyle/>
          <a:p>
            <a:pPr algn="r" rtl="0"/>
            <a:r>
              <a:rPr lang="de-CH" sz="44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WALENPFAD -Wandern</a:t>
            </a:r>
            <a:endParaRPr lang="de-CH" sz="4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7789" y="381000"/>
            <a:ext cx="7632847" cy="1143000"/>
          </a:xfrm>
        </p:spPr>
        <p:txBody>
          <a:bodyPr rtlCol="0" anchor="t">
            <a:normAutofit/>
          </a:bodyPr>
          <a:lstStyle/>
          <a:p>
            <a:pPr rtl="0"/>
            <a:r>
              <a:rPr lang="de-CH" sz="2400" noProof="0" dirty="0" smtClean="0">
                <a:latin typeface="Arial Black" pitchFamily="34" charset="0"/>
              </a:rPr>
              <a:t>Kurz vor dem Aufstieg von der </a:t>
            </a:r>
            <a:r>
              <a:rPr lang="de-CH" sz="2400" noProof="0" dirty="0" smtClean="0">
                <a:latin typeface="Arial Black" pitchFamily="34" charset="0"/>
              </a:rPr>
              <a:t>Walenalp</a:t>
            </a:r>
            <a:r>
              <a:rPr lang="de-CH" sz="2400" noProof="0" dirty="0" smtClean="0">
                <a:latin typeface="Arial Black" pitchFamily="34" charset="0"/>
              </a:rPr>
              <a:t> (1673 </a:t>
            </a:r>
            <a:r>
              <a:rPr lang="de-CH" sz="2400" noProof="0" dirty="0" smtClean="0">
                <a:latin typeface="Arial Black" pitchFamily="34" charset="0"/>
              </a:rPr>
              <a:t>müM</a:t>
            </a:r>
            <a:r>
              <a:rPr lang="de-CH" sz="2400" noProof="0" dirty="0" smtClean="0">
                <a:latin typeface="Arial Black" pitchFamily="34" charset="0"/>
              </a:rPr>
              <a:t>) zur </a:t>
            </a:r>
            <a:r>
              <a:rPr lang="de-CH" sz="2400" noProof="0" dirty="0" smtClean="0">
                <a:latin typeface="Arial Black" pitchFamily="34" charset="0"/>
              </a:rPr>
              <a:t>Walegg</a:t>
            </a:r>
            <a:r>
              <a:rPr lang="de-CH" sz="2400" noProof="0" dirty="0" smtClean="0">
                <a:latin typeface="Arial Black" pitchFamily="34" charset="0"/>
              </a:rPr>
              <a:t> (1943 </a:t>
            </a:r>
            <a:r>
              <a:rPr lang="de-CH" sz="2400" noProof="0" dirty="0" smtClean="0">
                <a:latin typeface="Arial Black" pitchFamily="34" charset="0"/>
              </a:rPr>
              <a:t>müM</a:t>
            </a:r>
            <a:r>
              <a:rPr lang="de-CH" sz="2400" noProof="0" dirty="0" smtClean="0">
                <a:latin typeface="Arial Black" pitchFamily="34" charset="0"/>
              </a:rPr>
              <a:t>), dem höchsten Aussichtspunkt der Wanderung.</a:t>
            </a:r>
            <a:endParaRPr lang="de-CH" sz="2400" noProof="0" dirty="0">
              <a:latin typeface="Arial Black" pitchFamily="34" charset="0"/>
            </a:endParaRPr>
          </a:p>
        </p:txBody>
      </p:sp>
      <p:pic>
        <p:nvPicPr>
          <p:cNvPr id="9" name="Inhaltsplatzhalter 8" descr="IMG_3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5780" y="1556792"/>
            <a:ext cx="4495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IMG_3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0676" y="188640"/>
            <a:ext cx="348793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IMG-20170629-WA0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0396" y="2924944"/>
            <a:ext cx="34918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65343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0110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9532193_TF02801109_TF02801109.potx" id="{8698BAC2-92DE-46B1-A95B-23845FF99F2A}" vid="{159544EC-DC65-4FAF-8F4B-F6C6ACEF4FFC}"/>
    </a:ext>
  </a:extLst>
</a:theme>
</file>

<file path=ppt/theme/theme2.xml><?xml version="1.0" encoding="utf-8"?>
<a:theme xmlns:a="http://schemas.openxmlformats.org/drawingml/2006/main" name="Office-Design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tf02801109</Template>
  <TotalTime>0</TotalTime>
  <Words>328</Words>
  <Application>Microsoft Office PowerPoint</Application>
  <PresentationFormat>Benutzerdefiniert</PresentationFormat>
  <Paragraphs>59</Paragraphs>
  <Slides>28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tf02801109</vt:lpstr>
      <vt:lpstr>2-TAGESREISE NACH ENGELBERG</vt:lpstr>
      <vt:lpstr>Gut gelaunt bestiegen 26 reiselustige Turnerinnen um 7:00 Uhr den Zug von Illnau Richtung Innerschweiz.  Um 9:30 Uhr trafen wir in Engelberg ein und brachten das Gepäck ins Hotel Crystal.</vt:lpstr>
      <vt:lpstr>Wir marschierten zur Talstation Klostermatte. Mit der Luftseilbahn fuhren wir zum Ristis.  Dort trennten sich unsere Wege.  </vt:lpstr>
      <vt:lpstr>Eine Gruppe wanderte zur Brunnihütte und die anderen wählten die bequemere Variante, nämlich den Sessellift.</vt:lpstr>
      <vt:lpstr>Oben angekommen, wurden wir mit ein paar blauen Himmelflecken belohnt.</vt:lpstr>
      <vt:lpstr>Entlang dem Herzlisee kühlten Sylvia und Bärbel ihre Füsse im kalten Bergwasser.</vt:lpstr>
      <vt:lpstr>In der Brunnihütte stärkten wir uns mit einem feinen Kneippteller.</vt:lpstr>
      <vt:lpstr>Folie 8</vt:lpstr>
      <vt:lpstr>Kurz vor dem Aufstieg von der Walenalp (1673 müM) zur Walegg (1943 müM), dem höchsten Aussichtspunkt der Wanderung.</vt:lpstr>
      <vt:lpstr>Folie 10</vt:lpstr>
      <vt:lpstr>Die andere Gruppe gönnte sich den Barfussweg um den Herzlisee.</vt:lpstr>
      <vt:lpstr>Vor der grossen Wanderung gab es eine Stärkung.</vt:lpstr>
      <vt:lpstr>Folie 13</vt:lpstr>
      <vt:lpstr>Folie 14</vt:lpstr>
      <vt:lpstr>Von der Fell-Chrüzhütte nach Oberrickenbach sind die Walenpfad Wanderfrauen mit der Gondelbahn gefahren. Die Brunnipfad Wanderfrauen haben die Luftseilbahn Richtung Engelberg genommen.</vt:lpstr>
      <vt:lpstr>Das Abendessen genossen wir im Hotel Crystal in vollen Zügen. Das 3-gängige Nachtessen war ausgezeichnet.</vt:lpstr>
      <vt:lpstr>Abendspaziergang in Engelberg und Schlummertrunk auf der Terrasse des Alpenclubs.</vt:lpstr>
      <vt:lpstr>Folie 18</vt:lpstr>
      <vt:lpstr>Nach dem Spaziergang wurde der Nachmittag individuell gestaltet.  Essen, angeregte Diskussionen und der Jass durften nicht fehlen.</vt:lpstr>
      <vt:lpstr>Folie 20</vt:lpstr>
      <vt:lpstr>Folie 21</vt:lpstr>
      <vt:lpstr>Während der Wanderung sahen wir eine schöne Blumenvielfalt der Bergwelt.</vt:lpstr>
      <vt:lpstr>Und begegneten einer Horde von grauen Bergziegen.</vt:lpstr>
      <vt:lpstr>Folie 24</vt:lpstr>
      <vt:lpstr>Folie 25</vt:lpstr>
      <vt:lpstr>Folie 26</vt:lpstr>
      <vt:lpstr>So wäre die Aussicht bei schönem Wetter! (Fotos aufgenommen beim Rekognoszieren)</vt:lpstr>
      <vt:lpstr>Ein herzliches Dankeschön an Claudia, Cornelia und Fränzi für die toll organisierte Reise mit vielen bleibenden Eindrücken. Es war ein sehr gelungenes Wander-Wochenende, ausser dem Wetter!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2-TAGESREISE IN ENGELBERG</dc:title>
  <dc:creator>Jamila</dc:creator>
  <cp:lastModifiedBy>Jamila</cp:lastModifiedBy>
  <cp:revision>122</cp:revision>
  <dcterms:created xsi:type="dcterms:W3CDTF">2017-12-25T20:48:12Z</dcterms:created>
  <dcterms:modified xsi:type="dcterms:W3CDTF">2018-01-07T13:57:18Z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